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italic.fntdata"/><Relationship Id="rId23" Type="http://schemas.openxmlformats.org/officeDocument/2006/relationships/slide" Target="slides/slide18.xml"/><Relationship Id="rId67" Type="http://schemas.openxmlformats.org/officeDocument/2006/relationships/font" Target="fonts/Raleway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27345b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27345b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9da41d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9da41d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da41df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9da41df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9da41df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9da41df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9da41df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9da41df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9da41df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9da41df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9da41df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9da41df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9da41df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9da41df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27345b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27345b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9da41dfd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9da41dfd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a59039a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a59039a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27345b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427345b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9da41dfd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9da41dfd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9da41dfd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9da41dfd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9da41dfd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9da41dfd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9da41dfd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9da41dfd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f9751e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9f9751e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9f9751e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9f9751e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da41dfd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da41dfd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9da41df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9da41df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da41dfd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9da41dfd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a59039a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a59039a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da41dfd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da41dfd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9da41dfd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9da41dfd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a59039a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a59039a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a59039af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a59039af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a59039af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a59039af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a59039af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a59039af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a59039af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a59039a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a59039af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a59039af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a59039af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a59039af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a59039af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a59039af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a59039af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a59039af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a59039af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a59039af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a59039af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a59039af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a59039a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a59039a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427345b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427345b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9da41dfdd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9da41dfdd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a59039af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a59039af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a59039af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a59039af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9da41dfd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9da41dfd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9da41dfd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9da41dfd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9da41dfd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9da41dfd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a59039af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a59039af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9da41dfd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9da41dfd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27345b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427345b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9da41dfd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9da41dfd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27345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27345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9da41dfd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9da41dfd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9da41dfd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9da41dfd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9da41dfd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9da41dfd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9da41dfd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9da41dfd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9da41dfd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9da41dfd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a59039af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a59039af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a59039af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a59039af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a59039af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a59039af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a59039a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a59039a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a59039a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a59039a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a59039af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a59039a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166" y="4602250"/>
            <a:ext cx="1471834" cy="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7"/>
          <p:cNvSpPr txBox="1"/>
          <p:nvPr>
            <p:ph type="title"/>
          </p:nvPr>
        </p:nvSpPr>
        <p:spPr>
          <a:xfrm>
            <a:off x="730000" y="1318650"/>
            <a:ext cx="7986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721225" y="2138300"/>
            <a:ext cx="3300900" cy="22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72166" y="4602250"/>
            <a:ext cx="1471834" cy="541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pytorch.org/assets/deep-learning/Deep-Learning-with-PyTorch.pdf" TargetMode="External"/><Relationship Id="rId5" Type="http://schemas.openxmlformats.org/officeDocument/2006/relationships/hyperlink" Target="https://pytorch.org/tutorials/beginner/basics/intro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hyperlink" Target="https://arxiv.org/pdf/2105.01601.pd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en.wikipedia.org/wiki/Data_cleansing" TargetMode="External"/><Relationship Id="rId4" Type="http://schemas.openxmlformats.org/officeDocument/2006/relationships/hyperlink" Target="https://en.wikipedia.org/wiki/Data_transformation" TargetMode="External"/><Relationship Id="rId5" Type="http://schemas.openxmlformats.org/officeDocument/2006/relationships/hyperlink" Target="https://en.wikipedia.org/wiki/Data_modelling" TargetMode="External"/><Relationship Id="rId6" Type="http://schemas.openxmlformats.org/officeDocument/2006/relationships/hyperlink" Target="https://en.wikipedia.org/wiki/Data" TargetMode="External"/><Relationship Id="rId7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Project: Image Analysis 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Classification Problems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13" y="127025"/>
            <a:ext cx="7258374" cy="4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Intra-Class Variation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350" y="2045525"/>
            <a:ext cx="48092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Scale Variation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700" y="1980050"/>
            <a:ext cx="443463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Viewpoint Variation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63" y="2019325"/>
            <a:ext cx="447727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Occlusion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900" y="1993175"/>
            <a:ext cx="444160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Illumination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2006250"/>
            <a:ext cx="69342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Challenges: Background Clutter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963" y="1993175"/>
            <a:ext cx="440967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Flower Classification Dataset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597275"/>
            <a:ext cx="4157050" cy="39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50" y="597275"/>
            <a:ext cx="3239050" cy="21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63" y="2794525"/>
            <a:ext cx="3095025" cy="20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/>
        </p:nvSpPr>
        <p:spPr>
          <a:xfrm>
            <a:off x="2042388" y="678800"/>
            <a:ext cx="49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latin typeface="Lato"/>
                <a:ea typeface="Lato"/>
                <a:cs typeface="Lato"/>
                <a:sym typeface="Lato"/>
              </a:rPr>
              <a:t>Train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2042400" y="2915450"/>
            <a:ext cx="49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latin typeface="Lato"/>
                <a:ea typeface="Lato"/>
                <a:cs typeface="Lato"/>
                <a:sym typeface="Lato"/>
              </a:rPr>
              <a:t>Valid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Pytorch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Training B</a:t>
            </a:r>
            <a:r>
              <a:rPr lang="vi"/>
              <a:t>aseline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Full Training/Debugging Pipeline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763" y="1967000"/>
            <a:ext cx="593007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Evaluation Metrics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75" y="2118850"/>
            <a:ext cx="4230051" cy="26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Evaluation Metrics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475" y="1717000"/>
            <a:ext cx="2373666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980000"/>
            <a:ext cx="37814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858625"/>
            <a:ext cx="26098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3708675"/>
            <a:ext cx="24955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4343400"/>
            <a:ext cx="33051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</a:t>
            </a:r>
            <a:r>
              <a:rPr lang="vi"/>
              <a:t>Neighbors</a:t>
            </a:r>
            <a:r>
              <a:rPr lang="vi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337" y="1955475"/>
            <a:ext cx="3425333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37" y="1980875"/>
            <a:ext cx="349382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</a:t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613" y="2037575"/>
            <a:ext cx="6250773" cy="292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25" y="1853850"/>
            <a:ext cx="5393675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26525"/>
            <a:ext cx="67532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11" y="643625"/>
            <a:ext cx="5792574" cy="385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4"/>
              </a:rPr>
              <a:t>Deep Learning with Pytorch</a:t>
            </a:r>
            <a:br>
              <a:rPr lang="vi"/>
            </a:br>
            <a:r>
              <a:rPr lang="vi" u="sng">
                <a:solidFill>
                  <a:schemeClr val="hlink"/>
                </a:solidFill>
                <a:hlinkClick r:id="rId5"/>
              </a:rPr>
              <a:t>Pytorch Tutorials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Curse of Dimensionality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63" y="1993125"/>
            <a:ext cx="56830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 Nearest Neighbors: Summary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In Image Classification we start with a training set of images and labels, and must predict labels on the test 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The K Nearest Neighbors classifier predicts labels based on nearest training examples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Distance metric and K are hyperparameters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Choose hyperparameters using the validation set; only run on the test set once at the very end!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Multi-layer perceptron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Flower Dataset &amp; DataLoader</a:t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48500"/>
            <a:ext cx="6432825" cy="18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300" y="811527"/>
            <a:ext cx="5397400" cy="35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675" y="904075"/>
            <a:ext cx="4974651" cy="3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Advantages and Disadvantages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Capability to learn non-linear models.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Capability to learn models in real-time.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8"/>
          <p:cNvSpPr txBox="1"/>
          <p:nvPr>
            <p:ph idx="2" type="body"/>
          </p:nvPr>
        </p:nvSpPr>
        <p:spPr>
          <a:xfrm>
            <a:off x="4643600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MLP with hidden layers have a non-convex loss function where there exists more than one local minimum.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MLP requires tuning a number of hyperparameters.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MLP is sensitive to feature scaling.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MLP Block</a:t>
            </a:r>
            <a:endParaRPr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6038375" cy="1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Model Configuration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370000"/>
            <a:ext cx="5649250" cy="17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730000" y="1318650"/>
            <a:ext cx="7986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Experiments</a:t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721225" y="2138300"/>
            <a:ext cx="3300900" cy="22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Weight </a:t>
            </a:r>
            <a:r>
              <a:rPr lang="vi"/>
              <a:t>Initialization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More augmentations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Experiment with another activation functions</a:t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682" y="2138299"/>
            <a:ext cx="4571992" cy="18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Build Neural Network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96925"/>
            <a:ext cx="39909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500" y="2979950"/>
            <a:ext cx="4118775" cy="8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Using K-NN instead of Linear Classifier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725" y="1925500"/>
            <a:ext cx="4593825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Using K-NN instead of Linear Classifier</a:t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400" y="2022400"/>
            <a:ext cx="411120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Homeworks</a:t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Conduct experiments with different model configuration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Analyze the effect of activation functions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MLP m</a:t>
            </a:r>
            <a:r>
              <a:rPr lang="vi"/>
              <a:t>ixer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652450"/>
            <a:ext cx="6664795" cy="37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4"/>
              </a:rPr>
              <a:t>MLP-Mixer: An all-MLP Architecture for Vision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Mixer Block</a:t>
            </a:r>
            <a:endParaRPr/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14325"/>
            <a:ext cx="71056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MLP mixer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00025"/>
            <a:ext cx="6329549" cy="19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If?</a:t>
            </a:r>
            <a:endParaRPr/>
          </a:p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Model without projection head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Shuffling the order of patches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Untying the parameters MLP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Replace LayerNorm with Affine Transformation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Homeworks</a:t>
            </a:r>
            <a:endParaRPr/>
          </a:p>
        </p:txBody>
      </p:sp>
      <p:sp>
        <p:nvSpPr>
          <p:cNvPr id="380" name="Google Shape;380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Conduct the shuffling experiment with CNNs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/>
              <a:t>Visualize model weights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ResMLP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Build Neural Network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91975"/>
            <a:ext cx="39814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50" y="3018300"/>
            <a:ext cx="4128300" cy="79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295400"/>
            <a:ext cx="67056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Analysis Tools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4"/>
          <p:cNvSpPr txBox="1"/>
          <p:nvPr>
            <p:ph type="title"/>
          </p:nvPr>
        </p:nvSpPr>
        <p:spPr>
          <a:xfrm>
            <a:off x="730000" y="1318650"/>
            <a:ext cx="7986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Data Analysis?</a:t>
            </a:r>
            <a:endParaRPr/>
          </a:p>
        </p:txBody>
      </p:sp>
      <p:sp>
        <p:nvSpPr>
          <p:cNvPr id="401" name="Google Shape;401;p64"/>
          <p:cNvSpPr txBox="1"/>
          <p:nvPr>
            <p:ph idx="1" type="body"/>
          </p:nvPr>
        </p:nvSpPr>
        <p:spPr>
          <a:xfrm>
            <a:off x="721225" y="2138300"/>
            <a:ext cx="3300900" cy="22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  <a:highlight>
                  <a:schemeClr val="lt1"/>
                </a:highlight>
              </a:rPr>
              <a:t>Data analysis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 is a process of inspecting, 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cleansing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, 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transforming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, and 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modelling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 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 with the goal of discovering useful information, informing conclusions, and supporting decision-making.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vi">
                <a:solidFill>
                  <a:schemeClr val="dk2"/>
                </a:solidFill>
                <a:highlight>
                  <a:schemeClr val="lt1"/>
                </a:highlight>
              </a:rPr>
              <a:t>Data analysis</a:t>
            </a:r>
            <a:r>
              <a:rPr lang="vi">
                <a:solidFill>
                  <a:schemeClr val="dk2"/>
                </a:solidFill>
                <a:highlight>
                  <a:schemeClr val="lt1"/>
                </a:highlight>
              </a:rPr>
              <a:t> has multiple facets and approaches, encompassing diverse techniques under a variety of names, and is used in different business, science, and social science domains</a:t>
            </a:r>
            <a:endParaRPr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402" name="Google Shape;40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9625" y="1993138"/>
            <a:ext cx="3375101" cy="25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What to analyze</a:t>
            </a:r>
            <a:endParaRPr/>
          </a:p>
        </p:txBody>
      </p:sp>
      <p:sp>
        <p:nvSpPr>
          <p:cNvPr id="408" name="Google Shape;408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Activation distribution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Weight distribution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Gradient distribution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Grad-CAM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Training process across experiments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/>
              <a:t>Prediction results on train set, test set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Activation Distribution</a:t>
            </a:r>
            <a:endParaRPr/>
          </a:p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0" y="1887800"/>
            <a:ext cx="576219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Weight Distribution</a:t>
            </a:r>
            <a:endParaRPr/>
          </a:p>
        </p:txBody>
      </p:sp>
      <p:pic>
        <p:nvPicPr>
          <p:cNvPr id="420" name="Google Shape;4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88" y="2243125"/>
            <a:ext cx="8459627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Gradient Distribution</a:t>
            </a:r>
            <a:endParaRPr/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1853850"/>
            <a:ext cx="6623876" cy="283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Grad-CAM</a:t>
            </a:r>
            <a:endParaRPr/>
          </a:p>
        </p:txBody>
      </p:sp>
      <p:pic>
        <p:nvPicPr>
          <p:cNvPr id="432" name="Google Shape;4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400" y="1947050"/>
            <a:ext cx="601921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Training processes</a:t>
            </a:r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89325"/>
            <a:ext cx="2887307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998" y="2193025"/>
            <a:ext cx="3739549" cy="24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Analyze prediction results</a:t>
            </a:r>
            <a:endParaRPr/>
          </a:p>
        </p:txBody>
      </p:sp>
      <p:pic>
        <p:nvPicPr>
          <p:cNvPr id="445" name="Google Shape;4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00" y="1992875"/>
            <a:ext cx="6161601" cy="26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Build Neural Network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147338"/>
            <a:ext cx="398145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900" y="2967138"/>
            <a:ext cx="3981451" cy="65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Analyze prediction results</a:t>
            </a:r>
            <a:endParaRPr/>
          </a:p>
        </p:txBody>
      </p:sp>
      <p:pic>
        <p:nvPicPr>
          <p:cNvPr id="451" name="Google Shape;4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75" y="2087000"/>
            <a:ext cx="6057051" cy="25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XOR problem with pytorch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58302" r="0" t="16659"/>
          <a:stretch/>
        </p:blipFill>
        <p:spPr>
          <a:xfrm>
            <a:off x="616987" y="2051500"/>
            <a:ext cx="2212676" cy="24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348" y="2708750"/>
            <a:ext cx="4128076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Build Neural Network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628275"/>
            <a:ext cx="3485600" cy="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650" y="2280675"/>
            <a:ext cx="3400425" cy="23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6536013" y="1874813"/>
            <a:ext cx="62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latin typeface="Lato"/>
                <a:ea typeface="Lato"/>
                <a:cs typeface="Lato"/>
                <a:sym typeface="Lato"/>
              </a:rPr>
              <a:t>Legit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217850" y="2259725"/>
            <a:ext cx="50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latin typeface="Lato"/>
                <a:ea typeface="Lato"/>
                <a:cs typeface="Lato"/>
                <a:sym typeface="Lato"/>
              </a:rPr>
              <a:t>Bad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Optimization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875" y="2203625"/>
            <a:ext cx="4070525" cy="46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875" y="3015975"/>
            <a:ext cx="4070533" cy="19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100875" y="1818725"/>
            <a:ext cx="22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latin typeface="Lato"/>
                <a:ea typeface="Lato"/>
                <a:cs typeface="Lato"/>
                <a:sym typeface="Lato"/>
              </a:rPr>
              <a:t>Loss function and Optimizer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100875" y="2631075"/>
            <a:ext cx="22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latin typeface="Lato"/>
                <a:ea typeface="Lato"/>
                <a:cs typeface="Lato"/>
                <a:sym typeface="Lato"/>
              </a:rPr>
              <a:t>Training Loop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VietNam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